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6" r:id="rId3"/>
    <p:sldId id="271" r:id="rId5"/>
    <p:sldId id="257" r:id="rId6"/>
    <p:sldId id="258" r:id="rId7"/>
    <p:sldId id="262" r:id="rId8"/>
    <p:sldId id="259" r:id="rId9"/>
    <p:sldId id="273" r:id="rId10"/>
    <p:sldId id="274" r:id="rId11"/>
    <p:sldId id="275" r:id="rId12"/>
    <p:sldId id="283" r:id="rId13"/>
    <p:sldId id="284" r:id="rId14"/>
    <p:sldId id="285" r:id="rId15"/>
    <p:sldId id="282" r:id="rId16"/>
    <p:sldId id="286" r:id="rId17"/>
    <p:sldId id="292" r:id="rId18"/>
    <p:sldId id="291" r:id="rId19"/>
    <p:sldId id="281" r:id="rId20"/>
    <p:sldId id="261" r:id="rId21"/>
    <p:sldId id="287" r:id="rId22"/>
    <p:sldId id="288" r:id="rId23"/>
    <p:sldId id="289" r:id="rId24"/>
    <p:sldId id="290" r:id="rId25"/>
    <p:sldId id="276" r:id="rId26"/>
    <p:sldId id="277" r:id="rId27"/>
    <p:sldId id="278" r:id="rId28"/>
    <p:sldId id="280" r:id="rId29"/>
    <p:sldId id="263" r:id="rId30"/>
    <p:sldId id="279" r:id="rId31"/>
    <p:sldId id="308" r:id="rId32"/>
    <p:sldId id="26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440"/>
    <a:srgbClr val="E7F2F8"/>
    <a:srgbClr val="A9CFE3"/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08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3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4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5.xml"/><Relationship Id="rId4" Type="http://schemas.openxmlformats.org/officeDocument/2006/relationships/image" Target="../media/image18.png"/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7.xml"/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8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4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8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8.xml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0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8.xml"/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9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7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53"/>
          <p:cNvPicPr>
            <a:picLocks noChangeAspect="1"/>
          </p:cNvPicPr>
          <p:nvPr/>
        </p:nvPicPr>
        <p:blipFill>
          <a:blip r:embed="rId1"/>
          <a:srcRect t="22591" b="13766"/>
          <a:stretch>
            <a:fillRect/>
          </a:stretch>
        </p:blipFill>
        <p:spPr>
          <a:xfrm>
            <a:off x="4445" y="2172970"/>
            <a:ext cx="7863205" cy="50044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38650" y="2386330"/>
            <a:ext cx="40379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rgbClr val="4F444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图形与渲染</a:t>
            </a:r>
            <a:endParaRPr lang="zh-CN" altLang="en-US" sz="6000">
              <a:solidFill>
                <a:srgbClr val="4F444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31460" y="3401060"/>
            <a:ext cx="22517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4F444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zhaohang12@baidu.com</a:t>
            </a:r>
            <a:endParaRPr lang="en-US" altLang="zh-CN" sz="1600">
              <a:solidFill>
                <a:srgbClr val="4F444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6425" y="1052830"/>
            <a:ext cx="2159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贴图（</a:t>
            </a:r>
            <a:r>
              <a:rPr lang="en-US" altLang="zh-CN" sz="2400"/>
              <a:t>UV</a:t>
            </a:r>
            <a:r>
              <a:rPr lang="zh-CN" altLang="en-US" sz="2400"/>
              <a:t>）</a:t>
            </a:r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" y="1513205"/>
            <a:ext cx="2964180" cy="29444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785" y="3584575"/>
            <a:ext cx="3166745" cy="27381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79520" y="995680"/>
            <a:ext cx="7082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（0 1 0 0.075 0.9783）</a:t>
            </a:r>
            <a:endParaRPr lang="zh-CN" altLang="en-US"/>
          </a:p>
          <a:p>
            <a:r>
              <a:rPr lang="zh-CN" altLang="en-US"/>
              <a:t>195 194 195 255#   189 190 189 255#</a:t>
            </a:r>
            <a:r>
              <a:rPr lang="en-US" altLang="zh-CN"/>
              <a:t>......</a:t>
            </a:r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400" y="1343025"/>
            <a:ext cx="5648960" cy="52533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10505" y="1972945"/>
            <a:ext cx="5583555" cy="3709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2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位移 - 旋转 - 缩放</a:t>
            </a:r>
            <a:r>
              <a:rPr lang="en-US" altLang="zh-CN" sz="2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.....</a:t>
            </a:r>
            <a:endParaRPr lang="en-US" altLang="zh-CN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一系列转换称为管线</a:t>
            </a:r>
            <a:endParaRPr lang="zh-CN" altLang="en-US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如果可介入管线过程</a:t>
            </a:r>
            <a:endParaRPr lang="zh-CN" altLang="en-US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称为可编程管线 也就是常说的 shader </a:t>
            </a:r>
            <a:endParaRPr lang="zh-CN" altLang="en-US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我们直播中的滤镜 美颜 换脸 等等特效手机优化拍照效果</a:t>
            </a:r>
            <a:endParaRPr lang="zh-CN" altLang="en-US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都基于此处理</a:t>
            </a:r>
            <a:endParaRPr lang="zh-CN" altLang="en-US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 descr="QH-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372995"/>
            <a:ext cx="3159760" cy="21120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4720" y="1073785"/>
            <a:ext cx="2949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shader</a:t>
            </a:r>
            <a:r>
              <a:rPr lang="zh-CN" altLang="en-US" sz="2800"/>
              <a:t>应用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5" y="2609850"/>
            <a:ext cx="5143500" cy="28911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6620" y="2174240"/>
            <a:ext cx="2679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3d</a:t>
            </a:r>
            <a:r>
              <a:rPr lang="zh-CN" altLang="en-US"/>
              <a:t>转</a:t>
            </a:r>
            <a:r>
              <a:rPr lang="en-US" altLang="zh-CN"/>
              <a:t>2d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825" y="2416810"/>
            <a:ext cx="6167755" cy="30841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97295" y="1654810"/>
            <a:ext cx="313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拍照滤镜优化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1"/>
          <a:srcRect l="18788" t="28151" r="31316" b="22338"/>
          <a:stretch>
            <a:fillRect/>
          </a:stretch>
        </p:blipFill>
        <p:spPr>
          <a:xfrm>
            <a:off x="2617470" y="2586355"/>
            <a:ext cx="1607185" cy="15951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23185" y="2588895"/>
            <a:ext cx="1597660" cy="1598295"/>
          </a:xfrm>
          <a:prstGeom prst="rect">
            <a:avLst/>
          </a:prstGeom>
          <a:noFill/>
          <a:ln>
            <a:solidFill>
              <a:srgbClr val="4F44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713730" y="3034030"/>
            <a:ext cx="4370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4F444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光照</a:t>
            </a:r>
            <a:endParaRPr lang="zh-CN" altLang="en-US" sz="4000">
              <a:solidFill>
                <a:srgbClr val="4F444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4832985" y="2588895"/>
            <a:ext cx="0" cy="1597025"/>
          </a:xfrm>
          <a:prstGeom prst="line">
            <a:avLst/>
          </a:prstGeom>
          <a:ln>
            <a:solidFill>
              <a:srgbClr val="4F44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pic>
        <p:nvPicPr>
          <p:cNvPr id="4" name="图片 3" descr="B3D7B4B77358EAA67F53C3C70AC612E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393065"/>
            <a:ext cx="5175250" cy="3229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28460" y="762000"/>
            <a:ext cx="37585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flat shading</a:t>
            </a:r>
            <a:endParaRPr lang="zh-CN" altLang="en-US" sz="2800"/>
          </a:p>
          <a:p>
            <a:r>
              <a:rPr lang="zh-CN" altLang="en-US" sz="2800"/>
              <a:t>三角形法向量计算</a:t>
            </a:r>
            <a:endParaRPr lang="zh-CN" altLang="en-US" sz="2800"/>
          </a:p>
          <a:p>
            <a:r>
              <a:rPr lang="zh-CN" altLang="en-US" sz="2800"/>
              <a:t>goraud shading</a:t>
            </a:r>
            <a:endParaRPr lang="zh-CN" altLang="en-US" sz="2800"/>
          </a:p>
          <a:p>
            <a:r>
              <a:rPr lang="zh-CN" altLang="en-US" sz="2800"/>
              <a:t>三角形顶点法向量计算</a:t>
            </a:r>
            <a:endParaRPr lang="zh-CN" altLang="en-US" sz="2800"/>
          </a:p>
          <a:p>
            <a:r>
              <a:rPr lang="zh-CN" altLang="en-US" sz="2800"/>
              <a:t>phong shading</a:t>
            </a:r>
            <a:endParaRPr lang="zh-CN" altLang="en-US" sz="2800"/>
          </a:p>
          <a:p>
            <a:r>
              <a:rPr lang="zh-CN" altLang="en-US" sz="2800"/>
              <a:t>所有点法向量计算</a:t>
            </a:r>
            <a:endParaRPr lang="zh-CN" altLang="en-US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95" y="3891915"/>
            <a:ext cx="7471410" cy="27076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9180" y="741680"/>
            <a:ext cx="10716895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如果说三维映射是矩阵相乘叠加投影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那么光照效果就是矢量投影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通过比较 光线与三角形重心法向量 与</a:t>
            </a:r>
            <a:r>
              <a:rPr lang="en-US" altLang="zh-CN" sz="2800"/>
              <a:t>mesh</a:t>
            </a:r>
            <a:r>
              <a:rPr lang="zh-CN" altLang="en-US" sz="2800"/>
              <a:t>顶点法向量（或者三角形平面法向量）的夹角来计算光影强度夹角 cosValue</a:t>
            </a:r>
            <a:endParaRPr lang="zh-CN" altLang="en-US" sz="2800"/>
          </a:p>
          <a:p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夹角是光源和平面法向量的夹角</a:t>
            </a:r>
            <a:endParaRPr lang="en-US" altLang="zh-CN" sz="2800"/>
          </a:p>
          <a:p>
            <a:r>
              <a:rPr lang="en-US" altLang="zh-CN" sz="2800"/>
              <a:t>这个夹角决定了这个三角形面颜色的强度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那么最终展现的光照强度就是 </a:t>
            </a:r>
            <a:r>
              <a:rPr lang="en-US" altLang="zh-CN" sz="2800"/>
              <a:t>rgba</a:t>
            </a:r>
            <a:r>
              <a:rPr lang="zh-CN" altLang="en-US" sz="2800"/>
              <a:t>（</a:t>
            </a:r>
            <a:r>
              <a:rPr lang="en-US" altLang="zh-CN" sz="2800"/>
              <a:t>xxx,xxx,xxx,255 * </a:t>
            </a:r>
            <a:r>
              <a:rPr lang="zh-CN" altLang="en-US" sz="2800"/>
              <a:t>cosValue）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3483610"/>
            <a:ext cx="5664200" cy="1054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8545" y="720725"/>
            <a:ext cx="1433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demo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75" y="0"/>
            <a:ext cx="736473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1"/>
          <a:srcRect l="18788" t="28151" r="31316" b="22338"/>
          <a:stretch>
            <a:fillRect/>
          </a:stretch>
        </p:blipFill>
        <p:spPr>
          <a:xfrm>
            <a:off x="2617470" y="2586355"/>
            <a:ext cx="1607185" cy="15951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23185" y="2588895"/>
            <a:ext cx="1597660" cy="1598295"/>
          </a:xfrm>
          <a:prstGeom prst="rect">
            <a:avLst/>
          </a:prstGeom>
          <a:noFill/>
          <a:ln>
            <a:solidFill>
              <a:srgbClr val="4F44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713730" y="3034030"/>
            <a:ext cx="4370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4F444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性能优化</a:t>
            </a:r>
            <a:endParaRPr lang="zh-CN" altLang="en-US" sz="4000">
              <a:solidFill>
                <a:srgbClr val="4F444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4832985" y="2588895"/>
            <a:ext cx="0" cy="1597025"/>
          </a:xfrm>
          <a:prstGeom prst="line">
            <a:avLst/>
          </a:prstGeom>
          <a:ln>
            <a:solidFill>
              <a:srgbClr val="4F44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10505" y="1631315"/>
            <a:ext cx="5583555" cy="4225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40000"/>
              </a:lnSpc>
            </a:pPr>
            <a:endParaRPr lang="en-US" altLang="zh-CN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LOD</a:t>
            </a:r>
            <a:r>
              <a:rPr lang="zh-CN" altLang="en-US" sz="2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（level of detail）</a:t>
            </a:r>
            <a:endParaRPr lang="zh-CN" altLang="en-US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endParaRPr lang="zh-CN" altLang="en-US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r>
              <a:rPr lang="en-US" altLang="zh-CN" sz="2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MipMap</a:t>
            </a:r>
            <a:endParaRPr lang="en-US" altLang="zh-CN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endParaRPr lang="zh-CN" altLang="en-US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背面剔除</a:t>
            </a:r>
            <a:endParaRPr lang="zh-CN" altLang="en-US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endParaRPr lang="zh-CN" altLang="en-US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lnSpc>
                <a:spcPct val="140000"/>
              </a:lnSpc>
            </a:pPr>
            <a:endParaRPr lang="en-US" altLang="zh-CN" sz="24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图片 2" descr="QH-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372995"/>
            <a:ext cx="3159760" cy="21120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5255" y="1114425"/>
            <a:ext cx="3905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LOD ( level of detail )</a:t>
            </a:r>
          </a:p>
          <a:p>
            <a:r>
              <a:t>将高精度模型转换为低精度模型</a:t>
            </a:r>
          </a:p>
          <a:p>
            <a:r>
              <a:t>通过camera的position和mesh的postion计算距离，显示不同精度模型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55" y="2609850"/>
            <a:ext cx="9860280" cy="18453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5285" y="1221105"/>
            <a:ext cx="89007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threejs</a:t>
            </a:r>
            <a:r>
              <a:rPr lang="zh-CN" altLang="en-US"/>
              <a:t>： </a:t>
            </a:r>
            <a:r>
              <a:rPr lang="en-US" altLang="zh-CN"/>
              <a:t>webgl</a:t>
            </a:r>
            <a:r>
              <a:rPr lang="zh-CN" altLang="en-US"/>
              <a:t>的工具封装，提高开发效率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webgl</a:t>
            </a:r>
            <a:r>
              <a:rPr lang="zh-CN" altLang="en-US"/>
              <a:t>： 是</a:t>
            </a:r>
            <a:r>
              <a:rPr lang="en-US" altLang="zh-CN">
                <a:sym typeface="+mn-ea"/>
              </a:rPr>
              <a:t>OpenGL</a:t>
            </a:r>
            <a:r>
              <a:rPr lang="zh-CN" altLang="en-US"/>
              <a:t>的js版封装引用 （移动端封装</a:t>
            </a:r>
            <a:r>
              <a:rPr lang="en-US" altLang="zh-CN">
                <a:sym typeface="+mn-ea"/>
              </a:rPr>
              <a:t>OpenGL</a:t>
            </a:r>
            <a:r>
              <a:rPr lang="en-US" altLang="zh-CN"/>
              <a:t> es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OpenGL</a:t>
            </a:r>
            <a:r>
              <a:rPr lang="zh-CN" altLang="en-US"/>
              <a:t>：对接显卡硬件抽象实现，是计算机图形绘制编程的接口标准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（扩展：DirectX，微软实现的一套自己标准的</a:t>
            </a:r>
            <a:r>
              <a:rPr lang="en-US" altLang="zh-CN"/>
              <a:t>OpenGL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25930" y="1030605"/>
            <a:ext cx="5854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MipMap</a:t>
            </a:r>
            <a:r>
              <a:rPr lang="zh-CN" altLang="en-US"/>
              <a:t>跟</a:t>
            </a:r>
            <a:r>
              <a:rPr lang="en-US" altLang="zh-CN"/>
              <a:t>LOD</a:t>
            </a:r>
            <a:r>
              <a:rPr lang="zh-CN" altLang="en-US"/>
              <a:t>类似，贴图的精度替换（省内存）类似</a:t>
            </a:r>
            <a:r>
              <a:rPr lang="en-US" altLang="zh-CN"/>
              <a:t>2x 3x</a:t>
            </a:r>
            <a:r>
              <a:rPr lang="zh-CN" altLang="en-US"/>
              <a:t>图片</a:t>
            </a:r>
            <a:endParaRPr lang="zh-CN" altLang="en-US"/>
          </a:p>
        </p:txBody>
      </p:sp>
      <p:pic>
        <p:nvPicPr>
          <p:cNvPr id="6" name="图片 5" descr="D93DF51FC7D0DB684725D0AB465B018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30" y="1863090"/>
            <a:ext cx="7451090" cy="49669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80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73835" y="1281430"/>
            <a:ext cx="3448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背面剔除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35" y="1863090"/>
            <a:ext cx="7059295" cy="44132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480" y="1863090"/>
            <a:ext cx="746760" cy="7467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40205" y="1341120"/>
            <a:ext cx="71240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More</a:t>
            </a:r>
            <a:endParaRPr lang="en-US" altLang="zh-CN" sz="2800"/>
          </a:p>
          <a:p>
            <a:endParaRPr lang="zh-CN" altLang="en-US" sz="2800"/>
          </a:p>
          <a:p>
            <a:r>
              <a:rPr lang="zh-CN" altLang="en-US" sz="2800"/>
              <a:t>各向异性过滤（远处贴图效果更好）</a:t>
            </a:r>
            <a:endParaRPr lang="zh-CN" altLang="en-US" sz="2800"/>
          </a:p>
          <a:p>
            <a:r>
              <a:rPr lang="zh-CN" altLang="en-US" sz="2800"/>
              <a:t>光照阴影优化（减少计算矢量顶点）</a:t>
            </a:r>
            <a:endParaRPr lang="zh-CN" altLang="en-US" sz="2800"/>
          </a:p>
          <a:p>
            <a:r>
              <a:rPr lang="zh-CN" altLang="en-US" sz="2800"/>
              <a:t>预制法向量贴图</a:t>
            </a:r>
            <a:endParaRPr lang="zh-CN" altLang="en-US" sz="2800"/>
          </a:p>
          <a:p>
            <a:r>
              <a:rPr lang="zh-CN" altLang="en-US" sz="2800"/>
              <a:t>烟雾效果</a:t>
            </a:r>
            <a:r>
              <a:rPr lang="en-US" altLang="zh-CN" sz="2800"/>
              <a:t>....</a:t>
            </a:r>
            <a:endParaRPr lang="en-US" altLang="zh-CN" sz="2800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1"/>
          <a:srcRect l="18788" t="28151" r="31316" b="22338"/>
          <a:stretch>
            <a:fillRect/>
          </a:stretch>
        </p:blipFill>
        <p:spPr>
          <a:xfrm>
            <a:off x="2617470" y="2586355"/>
            <a:ext cx="1607185" cy="15951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23185" y="2588895"/>
            <a:ext cx="1597660" cy="1598295"/>
          </a:xfrm>
          <a:prstGeom prst="rect">
            <a:avLst/>
          </a:prstGeom>
          <a:noFill/>
          <a:ln>
            <a:solidFill>
              <a:srgbClr val="4F44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713730" y="3034030"/>
            <a:ext cx="4370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4F444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应用领域</a:t>
            </a:r>
            <a:endParaRPr lang="zh-CN" altLang="en-US" sz="4000">
              <a:solidFill>
                <a:srgbClr val="4F444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4832985" y="2588895"/>
            <a:ext cx="0" cy="1597025"/>
          </a:xfrm>
          <a:prstGeom prst="line">
            <a:avLst/>
          </a:prstGeom>
          <a:ln>
            <a:solidFill>
              <a:srgbClr val="4F44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1"/>
          <a:srcRect t="25944" r="759" b="10236"/>
          <a:stretch>
            <a:fillRect/>
          </a:stretch>
        </p:blipFill>
        <p:spPr>
          <a:xfrm>
            <a:off x="-1084580" y="2799080"/>
            <a:ext cx="7306310" cy="4699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932430" y="1503045"/>
            <a:ext cx="2643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4F4440"/>
                </a:solidFill>
                <a:latin typeface="新宋体" panose="02010609030101010101" charset="-122"/>
                <a:ea typeface="新宋体" panose="02010609030101010101" charset="-122"/>
              </a:rPr>
              <a:t>实时渲染</a:t>
            </a:r>
            <a:endParaRPr lang="zh-CN" altLang="en-US" sz="3600">
              <a:solidFill>
                <a:srgbClr val="4F4440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18705" y="1503045"/>
            <a:ext cx="2643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4F4440"/>
                </a:solidFill>
                <a:latin typeface="新宋体" panose="02010609030101010101" charset="-122"/>
                <a:ea typeface="新宋体" panose="02010609030101010101" charset="-122"/>
              </a:rPr>
              <a:t>离线渲染</a:t>
            </a:r>
            <a:endParaRPr lang="zh-CN" altLang="en-US" sz="3600">
              <a:solidFill>
                <a:srgbClr val="4F4440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06040" y="3094355"/>
            <a:ext cx="2969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	</a:t>
            </a:r>
            <a:r>
              <a:rPr lang="zh-CN" altLang="en-US" sz="2800"/>
              <a:t>游戏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7741920" y="3094355"/>
            <a:ext cx="1931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影视特效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3235960" y="4257040"/>
            <a:ext cx="2036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3D     2D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6967220" y="4257040"/>
            <a:ext cx="30943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布料毛发模拟，雪花碰撞爆炸物理模拟，动作捕捉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8865" y="741045"/>
            <a:ext cx="2243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2D</a:t>
            </a:r>
            <a:r>
              <a:rPr lang="zh-CN" altLang="en-US"/>
              <a:t>动画 帧动画</a:t>
            </a:r>
            <a:endParaRPr lang="zh-CN" altLang="en-US"/>
          </a:p>
        </p:txBody>
      </p:sp>
      <p:pic>
        <p:nvPicPr>
          <p:cNvPr id="4" name="图片 3" descr="bird0_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885" y="1253490"/>
            <a:ext cx="609600" cy="609600"/>
          </a:xfrm>
          <a:prstGeom prst="rect">
            <a:avLst/>
          </a:prstGeom>
        </p:spPr>
      </p:pic>
      <p:pic>
        <p:nvPicPr>
          <p:cNvPr id="5" name="图片 4" descr="bird0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485" y="1253490"/>
            <a:ext cx="609600" cy="609600"/>
          </a:xfrm>
          <a:prstGeom prst="rect">
            <a:avLst/>
          </a:prstGeom>
        </p:spPr>
      </p:pic>
      <p:pic>
        <p:nvPicPr>
          <p:cNvPr id="6" name="图片 5" descr="bird0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9725" y="1253490"/>
            <a:ext cx="609600" cy="60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58545" y="2942590"/>
            <a:ext cx="2263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3D</a:t>
            </a:r>
            <a:r>
              <a:rPr lang="zh-CN" altLang="en-US"/>
              <a:t>动画  骨骼动画</a:t>
            </a:r>
            <a:endParaRPr lang="zh-CN" altLang="en-US"/>
          </a:p>
          <a:p>
            <a:r>
              <a:rPr lang="zh-CN" altLang="en-US"/>
              <a:t>（储存关键顶点的位置变化信息）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880" y="1423670"/>
            <a:ext cx="7780020" cy="43764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2083435"/>
            <a:ext cx="5848350" cy="4857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985" y="-192405"/>
            <a:ext cx="6810375" cy="4857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94175" y="1905635"/>
            <a:ext cx="4939665" cy="0"/>
          </a:xfrm>
          <a:prstGeom prst="line">
            <a:avLst/>
          </a:prstGeom>
          <a:ln>
            <a:solidFill>
              <a:srgbClr val="4B413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152"/>
          <p:cNvPicPr>
            <a:picLocks noChangeAspect="1"/>
          </p:cNvPicPr>
          <p:nvPr/>
        </p:nvPicPr>
        <p:blipFill>
          <a:blip r:embed="rId1"/>
          <a:srcRect t="25944" r="759" b="10236"/>
          <a:stretch>
            <a:fillRect/>
          </a:stretch>
        </p:blipFill>
        <p:spPr>
          <a:xfrm>
            <a:off x="2665095" y="263525"/>
            <a:ext cx="3442970" cy="22148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42585" y="1260475"/>
            <a:ext cx="43033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游戏引擎做了什么</a:t>
            </a:r>
            <a:endParaRPr lang="zh-CN" altLang="en-US" sz="3600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11350" y="3185795"/>
            <a:ext cx="82810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游戏引擎中，图形渲染并不是主要功能，更多的是方便游戏开发的工具函数集合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例如</a:t>
            </a:r>
            <a:endParaRPr lang="zh-CN" altLang="en-US"/>
          </a:p>
          <a:p>
            <a:r>
              <a:rPr lang="zh-CN" altLang="en-US"/>
              <a:t>物理碰撞  动作更新  精灵管理  </a:t>
            </a:r>
            <a:r>
              <a:rPr lang="en-US" altLang="zh-CN"/>
              <a:t>UI</a:t>
            </a:r>
            <a:r>
              <a:rPr lang="zh-CN" altLang="en-US"/>
              <a:t>管道接入  </a:t>
            </a:r>
            <a:r>
              <a:rPr lang="en-US" altLang="zh-CN"/>
              <a:t>shader</a:t>
            </a:r>
            <a:r>
              <a:rPr lang="zh-CN" altLang="en-US"/>
              <a:t>参数调节等等</a:t>
            </a:r>
            <a:endParaRPr lang="zh-CN" altLang="en-US"/>
          </a:p>
          <a:p>
            <a:r>
              <a:rPr lang="zh-CN" altLang="en-US"/>
              <a:t>引擎更多是资源管理的功能 方便游戏开发，所以简单的游戏即使不写代码也可以实现，某些面向文字游戏的只需要文案编辑，配图，转场，条件判断加载就算是一个游戏引擎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93690" y="5248275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11605" y="1198245"/>
            <a:ext cx="2741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影视特效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865630"/>
            <a:ext cx="5871845" cy="3126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720" y="4519930"/>
            <a:ext cx="2857500" cy="1847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8670" y="5434965"/>
            <a:ext cx="1495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动物捕捉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802495" y="5248275"/>
            <a:ext cx="1350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毛发模拟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550" y="528320"/>
            <a:ext cx="6074410" cy="34169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94175" y="1905635"/>
            <a:ext cx="4939665" cy="0"/>
          </a:xfrm>
          <a:prstGeom prst="line">
            <a:avLst/>
          </a:prstGeom>
          <a:ln>
            <a:solidFill>
              <a:srgbClr val="4B413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152"/>
          <p:cNvPicPr>
            <a:picLocks noChangeAspect="1"/>
          </p:cNvPicPr>
          <p:nvPr/>
        </p:nvPicPr>
        <p:blipFill>
          <a:blip r:embed="rId1"/>
          <a:srcRect t="25944" r="759" b="10236"/>
          <a:stretch>
            <a:fillRect/>
          </a:stretch>
        </p:blipFill>
        <p:spPr>
          <a:xfrm>
            <a:off x="2665095" y="263525"/>
            <a:ext cx="3442970" cy="22148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61785" y="1260475"/>
            <a:ext cx="2219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rgbClr val="42575C"/>
                </a:solidFill>
                <a:latin typeface="新宋体" panose="02010609030101010101" charset="-122"/>
                <a:ea typeface="新宋体" panose="02010609030101010101" charset="-122"/>
              </a:rPr>
              <a:t>书籍推荐</a:t>
            </a:r>
            <a:endParaRPr lang="zh-CN" altLang="en-US" sz="3600">
              <a:solidFill>
                <a:srgbClr val="42575C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035" y="2478405"/>
            <a:ext cx="1833880" cy="2381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83865" y="5250180"/>
            <a:ext cx="2014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OpenGL编程指南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545" y="2478405"/>
            <a:ext cx="1852295" cy="24618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69405" y="5347335"/>
            <a:ext cx="3076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OpenGL Shading Language</a:t>
            </a:r>
            <a:endParaRPr lang="zh-CN" altLang="en-US"/>
          </a:p>
          <a:p>
            <a:pPr algn="ctr"/>
            <a:r>
              <a:rPr lang="zh-CN" altLang="en-US"/>
              <a:t>（橙皮书）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1"/>
          <a:srcRect t="25944" r="759" b="10236"/>
          <a:stretch>
            <a:fillRect/>
          </a:stretch>
        </p:blipFill>
        <p:spPr>
          <a:xfrm>
            <a:off x="-1105535" y="2778125"/>
            <a:ext cx="7306310" cy="4699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10175" y="522605"/>
            <a:ext cx="1771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4F444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sz="4800">
              <a:solidFill>
                <a:srgbClr val="4F444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32625" y="2499360"/>
            <a:ext cx="2643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4F4440"/>
                </a:solidFill>
                <a:latin typeface="新宋体" panose="02010609030101010101" charset="-122"/>
                <a:ea typeface="新宋体" panose="02010609030101010101" charset="-122"/>
              </a:rPr>
              <a:t>光照效果</a:t>
            </a:r>
            <a:endParaRPr lang="zh-CN" altLang="en-US" sz="2400">
              <a:solidFill>
                <a:srgbClr val="4F4440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2625" y="3705860"/>
            <a:ext cx="2643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4F4440"/>
                </a:solidFill>
                <a:latin typeface="新宋体" panose="02010609030101010101" charset="-122"/>
                <a:ea typeface="新宋体" panose="02010609030101010101" charset="-122"/>
              </a:rPr>
              <a:t>应用领域</a:t>
            </a:r>
            <a:endParaRPr lang="zh-CN" altLang="en-US" sz="2400">
              <a:solidFill>
                <a:srgbClr val="4F4440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932430" y="2499995"/>
            <a:ext cx="2643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4F4440"/>
                </a:solidFill>
                <a:latin typeface="新宋体" panose="02010609030101010101" charset="-122"/>
                <a:ea typeface="新宋体" panose="02010609030101010101" charset="-122"/>
              </a:rPr>
              <a:t>基础原理</a:t>
            </a:r>
            <a:endParaRPr lang="zh-CN" altLang="en-US" sz="2400">
              <a:solidFill>
                <a:srgbClr val="4F4440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932430" y="3705860"/>
            <a:ext cx="2643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4F4440"/>
                </a:solidFill>
                <a:latin typeface="新宋体" panose="02010609030101010101" charset="-122"/>
                <a:ea typeface="新宋体" panose="02010609030101010101" charset="-122"/>
              </a:rPr>
              <a:t>性能优化</a:t>
            </a:r>
            <a:endParaRPr lang="zh-CN" altLang="en-US" sz="2400">
              <a:solidFill>
                <a:srgbClr val="4F4440"/>
              </a:solidFill>
              <a:latin typeface="新宋体" panose="02010609030101010101" charset="-122"/>
              <a:ea typeface="新宋体" panose="0201060903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91910" y="2529840"/>
            <a:ext cx="534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4F4440"/>
                </a:solidFill>
              </a:rPr>
              <a:t>03</a:t>
            </a:r>
            <a:r>
              <a:rPr lang="zh-CN" altLang="en-US" sz="2000">
                <a:solidFill>
                  <a:srgbClr val="4F4440"/>
                </a:solidFill>
              </a:rPr>
              <a:t>、</a:t>
            </a:r>
            <a:endParaRPr lang="zh-CN" altLang="en-US" sz="2000">
              <a:solidFill>
                <a:srgbClr val="4F444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91910" y="3705860"/>
            <a:ext cx="534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4F4440"/>
                </a:solidFill>
              </a:rPr>
              <a:t>04</a:t>
            </a:r>
            <a:r>
              <a:rPr lang="zh-CN" altLang="en-US" sz="2000">
                <a:solidFill>
                  <a:srgbClr val="4F4440"/>
                </a:solidFill>
              </a:rPr>
              <a:t>、</a:t>
            </a:r>
            <a:endParaRPr lang="zh-CN" altLang="en-US" sz="2000">
              <a:solidFill>
                <a:srgbClr val="4F444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80920" y="2530475"/>
            <a:ext cx="534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4F4440"/>
                </a:solidFill>
              </a:rPr>
              <a:t>01</a:t>
            </a:r>
            <a:r>
              <a:rPr lang="zh-CN" altLang="en-US" sz="2000">
                <a:solidFill>
                  <a:srgbClr val="4F4440"/>
                </a:solidFill>
              </a:rPr>
              <a:t>、</a:t>
            </a:r>
            <a:endParaRPr lang="zh-CN" altLang="en-US" sz="2000">
              <a:solidFill>
                <a:srgbClr val="4F444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80920" y="3705860"/>
            <a:ext cx="534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4F4440"/>
                </a:solidFill>
              </a:rPr>
              <a:t>02</a:t>
            </a:r>
            <a:r>
              <a:rPr lang="zh-CN" altLang="en-US" sz="2000">
                <a:solidFill>
                  <a:srgbClr val="4F4440"/>
                </a:solidFill>
              </a:rPr>
              <a:t>、</a:t>
            </a:r>
            <a:endParaRPr lang="zh-CN" altLang="en-US" sz="2000">
              <a:solidFill>
                <a:srgbClr val="4F444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53"/>
          <p:cNvPicPr>
            <a:picLocks noChangeAspect="1"/>
          </p:cNvPicPr>
          <p:nvPr/>
        </p:nvPicPr>
        <p:blipFill>
          <a:blip r:embed="rId1"/>
          <a:srcRect t="22591" b="13766"/>
          <a:stretch>
            <a:fillRect/>
          </a:stretch>
        </p:blipFill>
        <p:spPr>
          <a:xfrm>
            <a:off x="4445" y="2165350"/>
            <a:ext cx="7863205" cy="50044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797550" y="2583815"/>
            <a:ext cx="32550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>
                <a:solidFill>
                  <a:srgbClr val="4F444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谢谢大家</a:t>
            </a:r>
            <a:endParaRPr lang="zh-CN" altLang="en-US" sz="6000">
              <a:solidFill>
                <a:srgbClr val="4F444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1"/>
          <a:srcRect l="18788" t="28151" r="31316" b="22338"/>
          <a:stretch>
            <a:fillRect/>
          </a:stretch>
        </p:blipFill>
        <p:spPr>
          <a:xfrm>
            <a:off x="2617470" y="2586355"/>
            <a:ext cx="1607185" cy="15951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23185" y="2588895"/>
            <a:ext cx="1597660" cy="1598295"/>
          </a:xfrm>
          <a:prstGeom prst="rect">
            <a:avLst/>
          </a:prstGeom>
          <a:noFill/>
          <a:ln>
            <a:solidFill>
              <a:srgbClr val="4F44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713730" y="3034030"/>
            <a:ext cx="4370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4F444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图形渲染基础原理</a:t>
            </a:r>
            <a:endParaRPr lang="zh-CN" altLang="en-US" sz="4000">
              <a:solidFill>
                <a:srgbClr val="4F444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4832985" y="2588895"/>
            <a:ext cx="0" cy="1597025"/>
          </a:xfrm>
          <a:prstGeom prst="line">
            <a:avLst/>
          </a:prstGeom>
          <a:ln>
            <a:solidFill>
              <a:srgbClr val="4F44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152"/>
          <p:cNvPicPr>
            <a:picLocks noChangeAspect="1"/>
          </p:cNvPicPr>
          <p:nvPr/>
        </p:nvPicPr>
        <p:blipFill>
          <a:blip r:embed="rId1"/>
          <a:srcRect t="25944" r="759" b="10236"/>
          <a:stretch>
            <a:fillRect/>
          </a:stretch>
        </p:blipFill>
        <p:spPr>
          <a:xfrm>
            <a:off x="-322580" y="2907030"/>
            <a:ext cx="7306310" cy="4699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304665" y="2729865"/>
            <a:ext cx="18503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物体（</a:t>
            </a: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mesh</a:t>
            </a:r>
            <a:r>
              <a:rPr lang="zh-CN" altLang="en-US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）本身的顶点坐标，对于物体来言，不管怎么位移变换，顶点相对于自身是静止的</a:t>
            </a:r>
            <a:endParaRPr lang="zh-CN" altLang="en-US" sz="16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31030" y="1511300"/>
            <a:ext cx="1521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4B413B"/>
                </a:solidFill>
                <a:latin typeface="Calibri" panose="020F0502020204030204" charset="0"/>
                <a:cs typeface="Calibri" panose="020F0502020204030204" charset="0"/>
              </a:rPr>
              <a:t>物体坐标</a:t>
            </a:r>
            <a:endParaRPr lang="zh-CN" altLang="en-US" sz="2400">
              <a:solidFill>
                <a:srgbClr val="4B413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237990" y="2200910"/>
            <a:ext cx="8035290" cy="0"/>
          </a:xfrm>
          <a:prstGeom prst="line">
            <a:avLst/>
          </a:prstGeom>
          <a:ln>
            <a:solidFill>
              <a:srgbClr val="4B413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等腰三角形 4"/>
          <p:cNvSpPr/>
          <p:nvPr/>
        </p:nvSpPr>
        <p:spPr>
          <a:xfrm>
            <a:off x="5102860" y="2225675"/>
            <a:ext cx="177800" cy="177800"/>
          </a:xfrm>
          <a:prstGeom prst="triangle">
            <a:avLst/>
          </a:prstGeom>
          <a:solidFill>
            <a:srgbClr val="4B4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52565" y="2729865"/>
            <a:ext cx="18503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又称观察点坐标</a:t>
            </a:r>
            <a:endParaRPr lang="zh-CN" altLang="en-US" sz="16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简单理解就是拍照的摄像头位置，摄像头观察点不同，物体位置随之变换</a:t>
            </a:r>
            <a:endParaRPr lang="zh-CN" altLang="en-US" sz="16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</a:t>
            </a:r>
            <a:endParaRPr lang="en-US" altLang="zh-CN" sz="16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97980" y="1511300"/>
            <a:ext cx="1482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4B413B"/>
                </a:solidFill>
                <a:latin typeface="Calibri" panose="020F0502020204030204" charset="0"/>
                <a:cs typeface="Calibri" panose="020F0502020204030204" charset="0"/>
              </a:rPr>
              <a:t>视口坐标</a:t>
            </a:r>
            <a:endParaRPr lang="zh-CN" altLang="en-US" sz="2400">
              <a:solidFill>
                <a:srgbClr val="4B413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7350760" y="2225675"/>
            <a:ext cx="177800" cy="177800"/>
          </a:xfrm>
          <a:prstGeom prst="triangle">
            <a:avLst/>
          </a:prstGeom>
          <a:solidFill>
            <a:srgbClr val="4B4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787765" y="2729865"/>
            <a:ext cx="185039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同一视口中有很多</a:t>
            </a: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mesh</a:t>
            </a:r>
            <a:r>
              <a:rPr lang="zh-CN" altLang="en-US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，</a:t>
            </a: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mesh</a:t>
            </a:r>
            <a:r>
              <a:rPr lang="zh-CN" altLang="en-US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自身会发生移动，旋转等，所有</a:t>
            </a:r>
            <a:r>
              <a:rPr lang="en-US" altLang="zh-CN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mesh</a:t>
            </a:r>
            <a:r>
              <a:rPr lang="zh-CN" altLang="en-US" sz="1600">
                <a:solidFill>
                  <a:srgbClr val="42575C"/>
                </a:solidFill>
                <a:latin typeface="Calibri" panose="020F0502020204030204" charset="0"/>
                <a:cs typeface="Calibri" panose="020F0502020204030204" charset="0"/>
              </a:rPr>
              <a:t>都基于世界，都有一个整体的世界坐标（例如不动的房间内的物体）图形渲染简单理解就是三维世界坐标映射到二维屏幕的过程</a:t>
            </a:r>
            <a:endParaRPr lang="zh-CN" altLang="en-US" sz="1600">
              <a:solidFill>
                <a:srgbClr val="42575C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48115" y="1511300"/>
            <a:ext cx="1590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>
                <a:solidFill>
                  <a:srgbClr val="4B413B"/>
                </a:solidFill>
                <a:latin typeface="Calibri" panose="020F0502020204030204" charset="0"/>
                <a:cs typeface="Calibri" panose="020F0502020204030204" charset="0"/>
              </a:rPr>
              <a:t>世界坐标</a:t>
            </a:r>
            <a:endParaRPr lang="zh-CN" altLang="en-US" sz="2400">
              <a:solidFill>
                <a:srgbClr val="4B413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9585960" y="2225675"/>
            <a:ext cx="177800" cy="177800"/>
          </a:xfrm>
          <a:prstGeom prst="triangle">
            <a:avLst/>
          </a:prstGeom>
          <a:solidFill>
            <a:srgbClr val="4B41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51355" y="3088005"/>
            <a:ext cx="2376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视口（</a:t>
            </a:r>
            <a:r>
              <a:rPr lang="en-US" altLang="zh-CN" sz="2400"/>
              <a:t>view</a:t>
            </a:r>
            <a:r>
              <a:rPr lang="zh-CN" altLang="en-US" sz="2400"/>
              <a:t>）：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1951990" y="3883660"/>
            <a:ext cx="828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镜头看的地方，镜头看的方向，镜头在世界坐标中的位置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951355" y="1402715"/>
            <a:ext cx="2376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物体（</a:t>
            </a:r>
            <a:r>
              <a:rPr lang="en-US" altLang="zh-CN" sz="2400"/>
              <a:t>mesh</a:t>
            </a:r>
            <a:r>
              <a:rPr lang="zh-CN" altLang="en-US" sz="2400"/>
              <a:t>）：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1951990" y="2241550"/>
            <a:ext cx="828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包含的元素有顶点坐标，索引，</a:t>
            </a:r>
            <a:r>
              <a:rPr lang="en-US" altLang="zh-CN"/>
              <a:t>uv</a:t>
            </a:r>
            <a:r>
              <a:rPr lang="zh-CN" altLang="en-US"/>
              <a:t>，法线，和各种变换矩阵（matrix）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72665" y="636270"/>
            <a:ext cx="7181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现代图形学通过三角形来表述</a:t>
            </a:r>
            <a:r>
              <a:rPr lang="en-US" altLang="zh-CN"/>
              <a:t>mesh</a:t>
            </a:r>
            <a:r>
              <a:rPr lang="zh-CN" altLang="en-US"/>
              <a:t>，顶点坐标组合成三角形坐标，三角形坐标组合成</a:t>
            </a:r>
            <a:r>
              <a:rPr lang="en-US" altLang="zh-CN"/>
              <a:t>mesh</a:t>
            </a:r>
            <a:r>
              <a:rPr lang="zh-CN" altLang="en-US"/>
              <a:t>，三角形越多，模型将变得圆润（类比一下，多边行边数越多，越接近于圆）</a:t>
            </a:r>
            <a:endParaRPr lang="zh-CN" altLang="en-US"/>
          </a:p>
        </p:txBody>
      </p:sp>
      <p:pic>
        <p:nvPicPr>
          <p:cNvPr id="6" name="图片 5" descr="6CC63B6BAAC853CFB4697498C964DC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65" y="1734185"/>
            <a:ext cx="7312660" cy="48272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8545" y="720725"/>
            <a:ext cx="1433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demo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245" y="928370"/>
            <a:ext cx="6849745" cy="6017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90" y="461010"/>
            <a:ext cx="6353810" cy="53213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"/>
          <p:cNvPicPr>
            <a:picLocks noChangeAspect="1"/>
          </p:cNvPicPr>
          <p:nvPr/>
        </p:nvPicPr>
        <p:blipFill>
          <a:blip r:embed="rId1"/>
          <a:srcRect l="41458" t="54345" b="24072"/>
          <a:stretch>
            <a:fillRect/>
          </a:stretch>
        </p:blipFill>
        <p:spPr>
          <a:xfrm>
            <a:off x="5310505" y="5165090"/>
            <a:ext cx="6970395" cy="2570480"/>
          </a:xfrm>
          <a:prstGeom prst="rect">
            <a:avLst/>
          </a:prstGeom>
        </p:spPr>
      </p:pic>
      <p:pic>
        <p:nvPicPr>
          <p:cNvPr id="14" name="图片 13" descr="tb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565" y="1863090"/>
            <a:ext cx="746760" cy="74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60705" y="657225"/>
            <a:ext cx="2927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颜色插值与透明度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285" y="657225"/>
            <a:ext cx="7372350" cy="5543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" y="1242060"/>
            <a:ext cx="3218815" cy="2424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0" y="3952875"/>
            <a:ext cx="2809875" cy="22745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7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7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9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1468</Words>
  <Application>WPS 演示</Application>
  <PresentationFormat>宽屏</PresentationFormat>
  <Paragraphs>171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方正书宋_GBK</vt:lpstr>
      <vt:lpstr>Wingdings</vt:lpstr>
      <vt:lpstr>微软雅黑</vt:lpstr>
      <vt:lpstr>汉仪旗黑</vt:lpstr>
      <vt:lpstr>宋体</vt:lpstr>
      <vt:lpstr>汉仪书宋二KW</vt:lpstr>
      <vt:lpstr>新宋体</vt:lpstr>
      <vt:lpstr>Calibri</vt:lpstr>
      <vt:lpstr>Helvetica Neue</vt:lpstr>
      <vt:lpstr>宋体</vt:lpstr>
      <vt:lpstr>Arial Unicode MS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zhaohang</cp:lastModifiedBy>
  <cp:revision>26</cp:revision>
  <dcterms:created xsi:type="dcterms:W3CDTF">2021-01-05T11:37:21Z</dcterms:created>
  <dcterms:modified xsi:type="dcterms:W3CDTF">2021-01-05T11:37:21Z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2052-3.0.0.4824</vt:lpwstr>
  </property>
</Properties>
</file>